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23" r:id="rId2"/>
    <p:sldId id="329" r:id="rId3"/>
    <p:sldId id="324" r:id="rId4"/>
    <p:sldId id="325" r:id="rId5"/>
    <p:sldId id="326" r:id="rId6"/>
    <p:sldId id="327" r:id="rId7"/>
    <p:sldId id="33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900"/>
    <a:srgbClr val="808080"/>
    <a:srgbClr val="FFFF99"/>
    <a:srgbClr val="FF99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1523" autoAdjust="0"/>
  </p:normalViewPr>
  <p:slideViewPr>
    <p:cSldViewPr snapToGrid="0" snapToObjects="1">
      <p:cViewPr varScale="1">
        <p:scale>
          <a:sx n="106" d="100"/>
          <a:sy n="106" d="100"/>
        </p:scale>
        <p:origin x="163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6D038A0-4A66-AD46-880C-828033E5C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3085FAA1-7185-D84D-B954-6CF358AC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00A01C-2C12-804C-88B5-9896F19012E5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253D3E8-DF6F-F14E-BEE2-9BCF9D7CC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F1D4BE8-358D-1544-B1D8-848CE765F8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34E14-3BDD-F047-9350-B9B421CB2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411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tiff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CB8EC-329E-2141-BBA4-35C3D867A29B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C39CB-E1CB-9340-B0B7-F19980BF29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611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C010DF-92C9-D745-A3CA-6B1713C25B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43000" y="2842122"/>
            <a:ext cx="6858000" cy="113823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4275" b="1" spc="75" baseline="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CF005DD-11F8-9245-B26B-41D1F4F844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4161759"/>
            <a:ext cx="6858000" cy="384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100" b="1" kern="4600" spc="75" baseline="0">
                <a:latin typeface="Arial MT Std" panose="020B0402020200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SUB-TITLE GOES HERE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7AF7FE24-A452-0441-B567-CCDDCB585D4D}"/>
              </a:ext>
            </a:extLst>
          </p:cNvPr>
          <p:cNvSpPr txBox="1">
            <a:spLocks/>
          </p:cNvSpPr>
          <p:nvPr userDrawn="1"/>
        </p:nvSpPr>
        <p:spPr>
          <a:xfrm>
            <a:off x="1143000" y="5698451"/>
            <a:ext cx="6858000" cy="38416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200" b="0" spc="0" baseline="0" dirty="0">
                <a:latin typeface="+mn-lt"/>
              </a:rPr>
              <a:t>Delivering insight through data for a better Canada</a:t>
            </a:r>
            <a:endParaRPr lang="en-US" sz="1200" b="0" spc="0" baseline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795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185C0EB-557E-1645-91FD-31902787C31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5561771-F5B0-B740-831B-001696BB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106449"/>
          </a:xfrm>
          <a:prstGeom prst="rect">
            <a:avLst/>
          </a:prstGeom>
        </p:spPr>
        <p:txBody>
          <a:bodyPr vert="eaVert"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478D8594-770D-2F41-980E-F79D6542D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2F0AE7D4-08EF-754E-9708-5C9C6392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FEA2062F-3764-B448-8D64-92E472DC98B1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6422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79C42C0-1463-7D4C-A090-A7CB0034B9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B3286D1-A677-074D-8452-B6E481375AB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6543675" y="1078992"/>
            <a:ext cx="1971675" cy="4828830"/>
          </a:xfrm>
          <a:prstGeom prst="rect">
            <a:avLst/>
          </a:prstGeom>
        </p:spPr>
        <p:txBody>
          <a:bodyPr vert="eaVert"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C30B674-98A5-8743-BF78-6CC7D5E7BE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078991"/>
            <a:ext cx="5800725" cy="4828831"/>
          </a:xfrm>
          <a:prstGeom prst="rect">
            <a:avLst/>
          </a:prstGeom>
        </p:spPr>
        <p:txBody>
          <a:bodyPr vert="eaVert"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2421A01F-6CA4-7545-B86A-6EEE790D7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35470153-8F49-8344-92AA-9E7749E2F0B5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3552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D8042DF-D6CA-C54C-B4D1-49EAF075C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F190F8-0D08-1945-8123-F4A12E3B91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294410"/>
            <a:ext cx="7886700" cy="89504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 u="none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D0CB7B-8791-AE45-8FD2-E35F03928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03813"/>
            <a:ext cx="7886700" cy="36282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  <a:lvl2pPr>
              <a:defRPr sz="1350">
                <a:latin typeface="Arial MT Std" panose="020B0402020200020204" pitchFamily="34" charset="0"/>
              </a:defRPr>
            </a:lvl2pPr>
            <a:lvl3pPr>
              <a:defRPr sz="1200">
                <a:latin typeface="Arial MT Std" panose="020B0402020200020204" pitchFamily="34" charset="0"/>
              </a:defRPr>
            </a:lvl3pPr>
            <a:lvl4pPr>
              <a:defRPr sz="1050">
                <a:latin typeface="Arial MT Std" panose="020B0402020200020204" pitchFamily="34" charset="0"/>
              </a:defRPr>
            </a:lvl4pPr>
            <a:lvl5pPr>
              <a:defRPr sz="1050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698B9CE6-D98F-1843-B178-8BB7AD4DC082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60226A1F-D105-5543-88C8-44C54CF0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40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30A6984-BC7F-D144-AF57-8FDCF0C865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85CE2-762B-9C4F-B29F-5D8A941A19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1650105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0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B547A7C-2582-B94D-B0CA-CE72B9DC3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3426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  <a:latin typeface="Arial MT Std" panose="020B0402020200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052701DC-7B2B-D54E-891F-CC187756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BE097BAA-7985-8846-9CDB-5F90D22BA7BD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4920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9235FFA-E183-E64B-A48B-DBBE2E822A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D0AD4E-6AB3-214B-A4E4-E20A50DF75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3BFCDB-AC25-4845-93D8-4FE6A2452A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1141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2469439-F6DE-1C4F-BF69-06F3A4109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1141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906DD61B-D42A-2F4E-8796-F57BABF5E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B05CD447-7EEF-3041-9A9E-A01858D0019C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762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40649C26-7612-444C-99FB-6885558067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25CCEC-8CE8-A349-8EF6-399A8DC9DAD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9842" y="1817461"/>
            <a:ext cx="3868340" cy="6876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350" b="0">
                <a:latin typeface="Arial MT Std" panose="020B0402020200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8B6288D-1486-174E-8027-9566C127E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442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5847CF6-9394-5B4B-8220-7B71F29DB86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817461"/>
            <a:ext cx="3887391" cy="6876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350" b="0">
                <a:latin typeface="Arial MT Std" panose="020B0402020200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D0A9809-9CAB-EB48-A314-EFB972167A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442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latin typeface="Arial MT Std" panose="020B0402020200020204" pitchFamily="34" charset="0"/>
              </a:defRPr>
            </a:lvl1pPr>
            <a:lvl2pPr>
              <a:defRPr sz="1050">
                <a:latin typeface="Arial MT Std" panose="020B0402020200020204" pitchFamily="34" charset="0"/>
              </a:defRPr>
            </a:lvl2pPr>
            <a:lvl3pPr>
              <a:defRPr sz="900">
                <a:latin typeface="Arial MT Std" panose="020B0402020200020204" pitchFamily="34" charset="0"/>
              </a:defRPr>
            </a:lvl3pPr>
            <a:lvl4pPr>
              <a:defRPr sz="825">
                <a:latin typeface="Arial MT Std" panose="020B0402020200020204" pitchFamily="34" charset="0"/>
              </a:defRPr>
            </a:lvl4pPr>
            <a:lvl5pPr>
              <a:defRPr sz="825">
                <a:latin typeface="Arial MT Std" panose="020B0402020200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585302A5-2089-074D-816D-EAD2D14CDF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FC77CFC8-067E-DA4B-96A3-295B5CF9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xmlns="" id="{EB74D445-C25D-F243-ABB1-8AA29D1ED8F0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641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493E133-8C24-484A-8624-466193203F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xmlns="" id="{F8929614-25E8-7C40-B3D8-97B8D703FB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1152144"/>
            <a:ext cx="7886700" cy="53854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BA9B4C8D-BDB6-2043-9291-BD7FAA25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297694BE-5E00-A347-8EFE-0EC9A8E1B1FB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973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05CD489-C97E-894B-8500-D101685036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E530FC22-43D0-C64D-82B5-B359DD238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6110D53E-99AA-EF4C-BF64-D29544A07C5D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872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506E300-3473-574B-AEAC-B27BA195C7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A84D10-1CE3-4440-9E21-70C1471000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9841" y="987425"/>
            <a:ext cx="2949178" cy="9785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5567A0D-A607-2A40-9D63-1E72C7863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  <a:lvl2pPr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9AD4E7A-54D4-6645-A6AF-C4324CC7448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Arial MT Std" panose="020B0402020200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0DE7DE39-1E83-254A-8454-37527E855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4F14E506-89BE-BE46-90A3-90DA89A5AE6F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77350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20345D2D-B6FE-794B-ACCE-8EBB8D9EB1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8472" y="-226050"/>
            <a:ext cx="3005528" cy="14605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E919A06-F4CD-CA4A-973D-80698169979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 MT Std" panose="020B0402020200020204" pitchFamily="34" charset="0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5E297C46-D278-1B45-850B-6B2A1027B7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9841" y="987425"/>
            <a:ext cx="2949178" cy="97853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500">
                <a:latin typeface="Arial MT Std" panose="020B0402020200020204" pitchFamily="34" charset="0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xmlns="" id="{B52E6762-2574-764E-99AC-78507C80B6B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latin typeface="Arial MT Std" panose="020B0402020200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97374AA3-F4F7-844B-9252-3248168C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91126" y="5921009"/>
            <a:ext cx="333982" cy="254590"/>
          </a:xfrm>
          <a:prstGeom prst="rect">
            <a:avLst/>
          </a:prstGeom>
        </p:spPr>
        <p:txBody>
          <a:bodyPr/>
          <a:lstStyle>
            <a:lvl1pPr algn="r">
              <a:defRPr sz="800">
                <a:latin typeface="Arial MT Std" panose="020B0402020200020204" pitchFamily="34" charset="0"/>
              </a:defRPr>
            </a:lvl1pPr>
          </a:lstStyle>
          <a:p>
            <a:fld id="{EDB761FF-D525-D64B-8909-8CF25B3FD48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501D2661-873E-DA4A-B614-9172187E9E01}"/>
              </a:ext>
            </a:extLst>
          </p:cNvPr>
          <p:cNvSpPr txBox="1">
            <a:spLocks/>
          </p:cNvSpPr>
          <p:nvPr userDrawn="1"/>
        </p:nvSpPr>
        <p:spPr>
          <a:xfrm>
            <a:off x="2807493" y="6455976"/>
            <a:ext cx="3529013" cy="242088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4600" spc="0" baseline="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900" b="0" spc="0" baseline="0" dirty="0">
                <a:solidFill>
                  <a:schemeClr val="bg1"/>
                </a:solidFill>
                <a:latin typeface="+mn-lt"/>
              </a:rPr>
              <a:t>Delivering insight through data for a better Canada</a:t>
            </a:r>
            <a:endParaRPr lang="en-US" sz="900" b="0" spc="0" baseline="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464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3927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7009" y="2685610"/>
            <a:ext cx="4971154" cy="772814"/>
          </a:xfrm>
        </p:spPr>
        <p:txBody>
          <a:bodyPr>
            <a:normAutofit/>
          </a:bodyPr>
          <a:lstStyle/>
          <a:p>
            <a:r>
              <a:rPr lang="en-CA" dirty="0" smtClean="0"/>
              <a:t>Fuzzy Matching Strategy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1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3223" y="1740639"/>
            <a:ext cx="4817244" cy="685689"/>
          </a:xfrm>
        </p:spPr>
        <p:txBody>
          <a:bodyPr>
            <a:normAutofit/>
          </a:bodyPr>
          <a:lstStyle/>
          <a:p>
            <a:r>
              <a:rPr lang="en-CA" dirty="0" smtClean="0"/>
              <a:t>Fuzzy Matching Strategy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32610" y="3284418"/>
            <a:ext cx="7567809" cy="1342610"/>
          </a:xfrm>
        </p:spPr>
        <p:txBody>
          <a:bodyPr>
            <a:normAutofit/>
          </a:bodyPr>
          <a:lstStyle/>
          <a:p>
            <a:r>
              <a:rPr lang="en-US" b="1" dirty="0" smtClean="0"/>
              <a:t>GOAL:</a:t>
            </a:r>
          </a:p>
          <a:p>
            <a:r>
              <a:rPr lang="en-US" u="sng" dirty="0" smtClean="0"/>
              <a:t>Classify words from OCR into categories</a:t>
            </a:r>
            <a:r>
              <a:rPr lang="en-US" dirty="0" smtClean="0"/>
              <a:t>: </a:t>
            </a:r>
          </a:p>
          <a:p>
            <a:r>
              <a:rPr lang="en-US" dirty="0"/>
              <a:t>	</a:t>
            </a:r>
            <a:r>
              <a:rPr lang="en-US" dirty="0" smtClean="0"/>
              <a:t>{medicinal ingredients, non-medicinal, claim, </a:t>
            </a:r>
            <a:r>
              <a:rPr lang="en-US" dirty="0" err="1" smtClean="0"/>
              <a:t>npn</a:t>
            </a:r>
            <a:r>
              <a:rPr lang="en-US" dirty="0" smtClean="0"/>
              <a:t>, company name, product name, …}</a:t>
            </a:r>
          </a:p>
          <a:p>
            <a:endParaRPr lang="en-US" dirty="0"/>
          </a:p>
          <a:p>
            <a:r>
              <a:rPr lang="en-US" dirty="0" smtClean="0"/>
              <a:t>… but first, we need some QA steps to ensure the fidelity of words extracted via OCR.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0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Magnetic Disk 9"/>
          <p:cNvSpPr/>
          <p:nvPr/>
        </p:nvSpPr>
        <p:spPr>
          <a:xfrm>
            <a:off x="6047715" y="1597643"/>
            <a:ext cx="2992734" cy="91921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Flowchart: Magnetic Disk 7"/>
          <p:cNvSpPr/>
          <p:nvPr/>
        </p:nvSpPr>
        <p:spPr>
          <a:xfrm>
            <a:off x="266512" y="1597643"/>
            <a:ext cx="4106312" cy="3775295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03206" y="584133"/>
            <a:ext cx="2469618" cy="389535"/>
          </a:xfrm>
        </p:spPr>
        <p:txBody>
          <a:bodyPr/>
          <a:lstStyle/>
          <a:p>
            <a:r>
              <a:rPr lang="en-US" b="1" dirty="0" smtClean="0"/>
              <a:t>Build Master Vocabulary</a:t>
            </a:r>
            <a:endParaRPr lang="en-CA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01902" y="2905574"/>
            <a:ext cx="3870922" cy="2204813"/>
          </a:xfrm>
        </p:spPr>
        <p:txBody>
          <a:bodyPr/>
          <a:lstStyle/>
          <a:p>
            <a:r>
              <a:rPr lang="en-US" dirty="0" smtClean="0"/>
              <a:t>NHP Product purpose</a:t>
            </a:r>
          </a:p>
          <a:p>
            <a:r>
              <a:rPr lang="en-US" dirty="0" smtClean="0"/>
              <a:t>NHP Products (names)</a:t>
            </a:r>
          </a:p>
          <a:p>
            <a:r>
              <a:rPr lang="en-US" dirty="0" smtClean="0"/>
              <a:t>NHP Product risk</a:t>
            </a:r>
          </a:p>
          <a:p>
            <a:r>
              <a:rPr lang="en-US" dirty="0" smtClean="0"/>
              <a:t>NHP Medicinal ingredients</a:t>
            </a:r>
          </a:p>
          <a:p>
            <a:r>
              <a:rPr lang="en-US" dirty="0" smtClean="0"/>
              <a:t>NHP Non-medicinal ingredients</a:t>
            </a:r>
          </a:p>
          <a:p>
            <a:r>
              <a:rPr lang="en-US" dirty="0" smtClean="0"/>
              <a:t>NHP Companies (names, addresses)</a:t>
            </a:r>
          </a:p>
          <a:p>
            <a:r>
              <a:rPr lang="en-US" dirty="0" smtClean="0"/>
              <a:t>NHP Recommended Dosage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23374" y="2055773"/>
            <a:ext cx="2281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NHP Online Data</a:t>
            </a:r>
            <a:endParaRPr lang="en-CA" dirty="0"/>
          </a:p>
        </p:txBody>
      </p:sp>
      <p:sp>
        <p:nvSpPr>
          <p:cNvPr id="7" name="Right Arrow 6"/>
          <p:cNvSpPr/>
          <p:nvPr/>
        </p:nvSpPr>
        <p:spPr>
          <a:xfrm>
            <a:off x="3911096" y="3372319"/>
            <a:ext cx="1484769" cy="4707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6226764" y="1969348"/>
            <a:ext cx="29172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Master word level vocabulary</a:t>
            </a:r>
            <a:endParaRPr lang="en-CA" sz="1600" dirty="0"/>
          </a:p>
        </p:txBody>
      </p:sp>
      <p:sp>
        <p:nvSpPr>
          <p:cNvPr id="12" name="Flowchart: Magnetic Disk 11"/>
          <p:cNvSpPr/>
          <p:nvPr/>
        </p:nvSpPr>
        <p:spPr>
          <a:xfrm>
            <a:off x="6047715" y="2633906"/>
            <a:ext cx="2992734" cy="91921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6047715" y="3029074"/>
            <a:ext cx="3096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Med. Ingredient: word level vocabulary</a:t>
            </a:r>
            <a:endParaRPr lang="en-CA" sz="1400" dirty="0"/>
          </a:p>
        </p:txBody>
      </p:sp>
      <p:sp>
        <p:nvSpPr>
          <p:cNvPr id="14" name="Flowchart: Magnetic Disk 13"/>
          <p:cNvSpPr/>
          <p:nvPr/>
        </p:nvSpPr>
        <p:spPr>
          <a:xfrm>
            <a:off x="6047715" y="4817259"/>
            <a:ext cx="2992734" cy="91921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6226764" y="5244170"/>
            <a:ext cx="2917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Product name: word level vocabulary</a:t>
            </a:r>
            <a:endParaRPr lang="en-CA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7367539" y="3702448"/>
            <a:ext cx="353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977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31" y="1215501"/>
            <a:ext cx="1841131" cy="245484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1766" y="437773"/>
            <a:ext cx="3200966" cy="423203"/>
          </a:xfrm>
        </p:spPr>
        <p:txBody>
          <a:bodyPr/>
          <a:lstStyle/>
          <a:p>
            <a:r>
              <a:rPr lang="en-US" b="1" dirty="0" smtClean="0"/>
              <a:t>Pre Word Classification Pipeline</a:t>
            </a: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9" y="1570026"/>
            <a:ext cx="1841131" cy="245484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407" y="2017614"/>
            <a:ext cx="1841131" cy="2454841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495" y="2465202"/>
            <a:ext cx="1841131" cy="2454841"/>
          </a:xfrm>
        </p:spPr>
      </p:pic>
      <p:sp>
        <p:nvSpPr>
          <p:cNvPr id="13" name="Rectangle 12"/>
          <p:cNvSpPr/>
          <p:nvPr/>
        </p:nvSpPr>
        <p:spPr>
          <a:xfrm>
            <a:off x="4572000" y="1070212"/>
            <a:ext cx="4572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400" dirty="0" smtClean="0"/>
              <a:t>{"</a:t>
            </a:r>
            <a:r>
              <a:rPr lang="en-CA" sz="1400" dirty="0" err="1"/>
              <a:t>all_text</a:t>
            </a:r>
            <a:r>
              <a:rPr lang="en-CA" sz="1400" dirty="0"/>
              <a:t>": </a:t>
            </a:r>
            <a:endParaRPr lang="en-CA" sz="1400" dirty="0" smtClean="0"/>
          </a:p>
          <a:p>
            <a:r>
              <a:rPr lang="en-CA" sz="1400" dirty="0" smtClean="0"/>
              <a:t>["</a:t>
            </a:r>
            <a:r>
              <a:rPr lang="en-CA" sz="1400" dirty="0" err="1"/>
              <a:t>avogel</a:t>
            </a:r>
            <a:r>
              <a:rPr lang="en-CA" sz="1400" dirty="0"/>
              <a:t>", "-</a:t>
            </a:r>
            <a:r>
              <a:rPr lang="en-CA" sz="1400" dirty="0" err="1"/>
              <a:t>chinaforce</a:t>
            </a:r>
            <a:r>
              <a:rPr lang="en-CA" sz="1400" dirty="0"/>
              <a:t>", "cold", "flu", "a", "</a:t>
            </a:r>
            <a:r>
              <a:rPr lang="en-CA" sz="1400" dirty="0" err="1"/>
              <a:t>rhume</a:t>
            </a:r>
            <a:r>
              <a:rPr lang="en-CA" sz="1400" dirty="0"/>
              <a:t>", "et", "grippe", "treatment", "co", "prevention", "</a:t>
            </a:r>
            <a:r>
              <a:rPr lang="en-CA" sz="1400" dirty="0" err="1"/>
              <a:t>traitement</a:t>
            </a:r>
            <a:r>
              <a:rPr lang="en-CA" sz="1400" dirty="0"/>
              <a:t>", "et", "prevention", "80038468", "</a:t>
            </a:r>
            <a:r>
              <a:rPr lang="en-CA" sz="1400" dirty="0" err="1"/>
              <a:t>npn</a:t>
            </a:r>
            <a:r>
              <a:rPr lang="en-CA" sz="1400" dirty="0"/>
              <a:t>", "prove,", "clinically", "</a:t>
            </a:r>
            <a:r>
              <a:rPr lang="en-CA" sz="1400" dirty="0" err="1"/>
              <a:t>cliniqu</a:t>
            </a:r>
            <a:r>
              <a:rPr lang="en-CA" sz="1400" dirty="0"/>
              <a:t>&lt;", "</a:t>
            </a:r>
            <a:r>
              <a:rPr lang="en-CA" sz="1400" dirty="0" err="1"/>
              <a:t>promet</a:t>
            </a:r>
            <a:r>
              <a:rPr lang="en-CA" sz="1400" dirty="0"/>
              <a:t>", "</a:t>
            </a:r>
            <a:r>
              <a:rPr lang="en-CA" sz="1400" dirty="0" err="1"/>
              <a:t>en</a:t>
            </a:r>
            <a:r>
              <a:rPr lang="en-CA" sz="1400" dirty="0"/>
              <a:t>"], </a:t>
            </a:r>
            <a:endParaRPr lang="en-CA" sz="1400" dirty="0" smtClean="0"/>
          </a:p>
          <a:p>
            <a:endParaRPr lang="en-CA" sz="1400" dirty="0" smtClean="0"/>
          </a:p>
          <a:p>
            <a:r>
              <a:rPr lang="en-CA" sz="1400" dirty="0" smtClean="0"/>
              <a:t>"</a:t>
            </a:r>
            <a:r>
              <a:rPr lang="en-CA" sz="1400" dirty="0"/>
              <a:t>phrase": </a:t>
            </a:r>
            <a:r>
              <a:rPr lang="en-CA" sz="1400" dirty="0" smtClean="0"/>
              <a:t>[</a:t>
            </a:r>
          </a:p>
          <a:p>
            <a:r>
              <a:rPr lang="en-CA" sz="1400" dirty="0"/>
              <a:t>	</a:t>
            </a:r>
            <a:r>
              <a:rPr lang="en-CA" sz="1400" dirty="0" smtClean="0"/>
              <a:t>{"</a:t>
            </a:r>
            <a:r>
              <a:rPr lang="en-CA" sz="1400" dirty="0"/>
              <a:t>text": "</a:t>
            </a:r>
            <a:r>
              <a:rPr lang="en-CA" sz="1400" dirty="0" err="1"/>
              <a:t>avogel</a:t>
            </a:r>
            <a:r>
              <a:rPr lang="en-CA" sz="1400" dirty="0"/>
              <a:t>", "</a:t>
            </a:r>
            <a:r>
              <a:rPr lang="en-CA" sz="1400" dirty="0" err="1"/>
              <a:t>all_x</a:t>
            </a:r>
            <a:r>
              <a:rPr lang="en-CA" sz="1400" dirty="0"/>
              <a:t>": ["1108.8", "1764.0", "1764.0", "1108.8"], "</a:t>
            </a:r>
            <a:r>
              <a:rPr lang="en-CA" sz="1400" dirty="0" err="1"/>
              <a:t>all_y</a:t>
            </a:r>
            <a:r>
              <a:rPr lang="en-CA" sz="1400" dirty="0"/>
              <a:t>": ["100.8", "100.8", "315.0", "315.0"]}, </a:t>
            </a:r>
            <a:endParaRPr lang="en-CA" sz="1400" dirty="0" smtClean="0"/>
          </a:p>
          <a:p>
            <a:r>
              <a:rPr lang="en-CA" sz="1400" dirty="0"/>
              <a:t>	</a:t>
            </a:r>
            <a:r>
              <a:rPr lang="en-CA" sz="1400" dirty="0" smtClean="0"/>
              <a:t>{"</a:t>
            </a:r>
            <a:r>
              <a:rPr lang="en-CA" sz="1400" dirty="0"/>
              <a:t>text": "-</a:t>
            </a:r>
            <a:r>
              <a:rPr lang="en-CA" sz="1400" dirty="0" err="1"/>
              <a:t>chinaforce</a:t>
            </a:r>
            <a:r>
              <a:rPr lang="en-CA" sz="1400" dirty="0"/>
              <a:t>", "</a:t>
            </a:r>
            <a:r>
              <a:rPr lang="en-CA" sz="1400" dirty="0" err="1"/>
              <a:t>all_x</a:t>
            </a:r>
            <a:r>
              <a:rPr lang="en-CA" sz="1400" dirty="0"/>
              <a:t>": ["807.25366", "1980.0122", "1977.4232", "804.6647"], "</a:t>
            </a:r>
            <a:r>
              <a:rPr lang="en-CA" sz="1400" dirty="0" err="1"/>
              <a:t>all_y</a:t>
            </a:r>
            <a:r>
              <a:rPr lang="en-CA" sz="1400" dirty="0"/>
              <a:t>": ["545.7102", "559.6716", "777.1408", "763.1794"]}, </a:t>
            </a:r>
            <a:endParaRPr lang="en-CA" sz="1400" dirty="0" smtClean="0"/>
          </a:p>
          <a:p>
            <a:r>
              <a:rPr lang="en-CA" sz="1400" dirty="0"/>
              <a:t>	</a:t>
            </a:r>
            <a:r>
              <a:rPr lang="en-CA" sz="1400" dirty="0" smtClean="0"/>
              <a:t>{"</a:t>
            </a:r>
            <a:r>
              <a:rPr lang="en-CA" sz="1400" dirty="0"/>
              <a:t>text": "cold", "</a:t>
            </a:r>
            <a:r>
              <a:rPr lang="en-CA" sz="1400" dirty="0" err="1"/>
              <a:t>all_x</a:t>
            </a:r>
            <a:r>
              <a:rPr lang="en-CA" sz="1400" dirty="0"/>
              <a:t>": ["548.1", "825.3", "825.3", "548.1"], "</a:t>
            </a:r>
            <a:r>
              <a:rPr lang="en-CA" sz="1400" dirty="0" err="1"/>
              <a:t>all_y</a:t>
            </a:r>
            <a:r>
              <a:rPr lang="en-CA" sz="1400" dirty="0"/>
              <a:t>": ["894.6", "894.6", "1014.3", "1014.3"]}, </a:t>
            </a:r>
            <a:endParaRPr lang="en-CA" sz="1400" dirty="0" smtClean="0"/>
          </a:p>
          <a:p>
            <a:r>
              <a:rPr lang="en-CA" sz="1400" dirty="0"/>
              <a:t>	</a:t>
            </a:r>
            <a:r>
              <a:rPr lang="en-CA" sz="1400" dirty="0" smtClean="0"/>
              <a:t>{"</a:t>
            </a:r>
            <a:r>
              <a:rPr lang="en-CA" sz="1400" dirty="0"/>
              <a:t>text": "flu", "</a:t>
            </a:r>
            <a:r>
              <a:rPr lang="en-CA" sz="1400" dirty="0" err="1"/>
              <a:t>all_x</a:t>
            </a:r>
            <a:r>
              <a:rPr lang="en-CA" sz="1400" dirty="0"/>
              <a:t>": ["989.1", "1178.1", "1178.1", "989.1"], "</a:t>
            </a:r>
            <a:r>
              <a:rPr lang="en-CA" sz="1400" dirty="0" err="1"/>
              <a:t>all_y</a:t>
            </a:r>
            <a:r>
              <a:rPr lang="en-CA" sz="1400" dirty="0"/>
              <a:t>": ["894.6", "894.6", "1014.3", "1014.3"]}, </a:t>
            </a:r>
            <a:endParaRPr lang="en-CA" sz="1400" dirty="0" smtClean="0"/>
          </a:p>
          <a:p>
            <a:r>
              <a:rPr lang="en-CA" sz="1400" dirty="0"/>
              <a:t>	</a:t>
            </a:r>
            <a:r>
              <a:rPr lang="en-CA" sz="1400" dirty="0" smtClean="0"/>
              <a:t>{"</a:t>
            </a:r>
            <a:r>
              <a:rPr lang="en-CA" sz="1400" dirty="0"/>
              <a:t>text": "</a:t>
            </a:r>
            <a:r>
              <a:rPr lang="en-CA" sz="1400" dirty="0" err="1"/>
              <a:t>rhume</a:t>
            </a:r>
            <a:r>
              <a:rPr lang="en-CA" sz="1400" dirty="0"/>
              <a:t>", "</a:t>
            </a:r>
            <a:r>
              <a:rPr lang="en-CA" sz="1400" dirty="0" err="1"/>
              <a:t>all_x</a:t>
            </a:r>
            <a:r>
              <a:rPr lang="en-CA" sz="1400" dirty="0"/>
              <a:t>": ["1304.1", "1713.6", "1713.6", "1304.1"], "</a:t>
            </a:r>
            <a:r>
              <a:rPr lang="en-CA" sz="1400" dirty="0" err="1"/>
              <a:t>all_y</a:t>
            </a:r>
            <a:r>
              <a:rPr lang="en-CA" sz="1400" dirty="0"/>
              <a:t>": ["900.9</a:t>
            </a:r>
            <a:r>
              <a:rPr lang="en-CA" sz="1400" dirty="0" smtClean="0"/>
              <a:t>", ……..</a:t>
            </a:r>
            <a:endParaRPr lang="en-CA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905863" y="5686860"/>
            <a:ext cx="2752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“OCR OUTPUT”</a:t>
            </a:r>
            <a:endParaRPr lang="en-CA" sz="20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38" y="1704953"/>
            <a:ext cx="1842947" cy="737968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132716" y="1930175"/>
            <a:ext cx="1430016" cy="287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OCR Pipeline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75990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6302" y="328278"/>
            <a:ext cx="2965576" cy="538544"/>
          </a:xfrm>
        </p:spPr>
        <p:txBody>
          <a:bodyPr/>
          <a:lstStyle/>
          <a:p>
            <a:r>
              <a:rPr lang="en-US" b="1" dirty="0" smtClean="0"/>
              <a:t>Pre Word Classification Pipeline</a:t>
            </a:r>
            <a:endParaRPr lang="en-CA" b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965672" y="1774706"/>
            <a:ext cx="2091351" cy="106560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strip</a:t>
            </a:r>
          </a:p>
          <a:p>
            <a:r>
              <a:rPr lang="en-US" dirty="0" smtClean="0"/>
              <a:t>Remove whitespace</a:t>
            </a:r>
          </a:p>
          <a:p>
            <a:r>
              <a:rPr lang="en-US" dirty="0" smtClean="0"/>
              <a:t>separate multiple words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119237" y="3199466"/>
            <a:ext cx="3705871" cy="214635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Each word in OCR word list is matched to Top 5 most similar words in  Master word level vocabulary</a:t>
            </a:r>
          </a:p>
          <a:p>
            <a:r>
              <a:rPr lang="en-US" dirty="0" err="1" smtClean="0"/>
              <a:t>Eg</a:t>
            </a:r>
            <a:r>
              <a:rPr lang="en-US" dirty="0" smtClean="0"/>
              <a:t>. ‘</a:t>
            </a:r>
            <a:r>
              <a:rPr lang="en-US" u="sng" dirty="0" smtClean="0"/>
              <a:t>disease</a:t>
            </a:r>
            <a:r>
              <a:rPr lang="en-US" dirty="0" smtClean="0"/>
              <a:t>’: [‘</a:t>
            </a:r>
            <a:r>
              <a:rPr lang="en-US" b="1" dirty="0" smtClean="0"/>
              <a:t>disease</a:t>
            </a:r>
            <a:r>
              <a:rPr lang="en-US" dirty="0" smtClean="0"/>
              <a:t>’: 100, ‘disease-’: 100, ‘diseases’: 93, ‘diseased: 93, ‘diseases-’: 93}</a:t>
            </a:r>
          </a:p>
          <a:p>
            <a:r>
              <a:rPr lang="en-US" dirty="0" smtClean="0"/>
              <a:t>‘</a:t>
            </a:r>
            <a:r>
              <a:rPr lang="en-US" u="sng" dirty="0" smtClean="0"/>
              <a:t>daisy</a:t>
            </a:r>
            <a:r>
              <a:rPr lang="en-US" dirty="0" smtClean="0"/>
              <a:t>’: [‘</a:t>
            </a:r>
            <a:r>
              <a:rPr lang="en-US" b="1" dirty="0" smtClean="0"/>
              <a:t>daisy</a:t>
            </a:r>
            <a:r>
              <a:rPr lang="en-US" dirty="0" smtClean="0"/>
              <a:t>’: 100, ‘</a:t>
            </a:r>
            <a:r>
              <a:rPr lang="en-US" dirty="0" err="1" smtClean="0"/>
              <a:t>daisey</a:t>
            </a:r>
            <a:r>
              <a:rPr lang="en-US" dirty="0" smtClean="0"/>
              <a:t>’: 91, ‘</a:t>
            </a:r>
            <a:r>
              <a:rPr lang="en-US" dirty="0" err="1" smtClean="0"/>
              <a:t>daiy</a:t>
            </a:r>
            <a:r>
              <a:rPr lang="en-US" dirty="0" smtClean="0"/>
              <a:t>’: 89, ‘dairy’: 80, ‘</a:t>
            </a:r>
            <a:r>
              <a:rPr lang="en-US" dirty="0" err="1" smtClean="0"/>
              <a:t>daist</a:t>
            </a:r>
            <a:r>
              <a:rPr lang="en-US" dirty="0" smtClean="0"/>
              <a:t>’: 80]</a:t>
            </a:r>
          </a:p>
          <a:p>
            <a:r>
              <a:rPr lang="en-US" dirty="0" smtClean="0"/>
              <a:t>‘</a:t>
            </a:r>
            <a:r>
              <a:rPr lang="en-US" u="sng" dirty="0" err="1" smtClean="0"/>
              <a:t>avogel</a:t>
            </a:r>
            <a:r>
              <a:rPr lang="en-US" dirty="0" smtClean="0"/>
              <a:t>’: [‘</a:t>
            </a:r>
            <a:r>
              <a:rPr lang="en-US" b="1" dirty="0" err="1" smtClean="0"/>
              <a:t>vogel</a:t>
            </a:r>
            <a:r>
              <a:rPr lang="en-US" dirty="0" smtClean="0"/>
              <a:t>’: 91, ‘</a:t>
            </a:r>
            <a:r>
              <a:rPr lang="en-US" dirty="0" err="1" smtClean="0"/>
              <a:t>volgel</a:t>
            </a:r>
            <a:r>
              <a:rPr lang="en-US" dirty="0" smtClean="0"/>
              <a:t>’: 83, ‘</a:t>
            </a:r>
            <a:r>
              <a:rPr lang="en-US" dirty="0" err="1" smtClean="0"/>
              <a:t>agel</a:t>
            </a:r>
            <a:r>
              <a:rPr lang="en-US" dirty="0" smtClean="0"/>
              <a:t>’: 80, ‘</a:t>
            </a:r>
            <a:r>
              <a:rPr lang="en-US" dirty="0" err="1" smtClean="0"/>
              <a:t>nasogel</a:t>
            </a:r>
            <a:r>
              <a:rPr lang="en-US" dirty="0" smtClean="0"/>
              <a:t>’: 77, ‘</a:t>
            </a:r>
            <a:r>
              <a:rPr lang="en-US" dirty="0" err="1" smtClean="0"/>
              <a:t>alcogel</a:t>
            </a:r>
            <a:r>
              <a:rPr lang="en-US" dirty="0" smtClean="0"/>
              <a:t>’: 77]</a:t>
            </a:r>
          </a:p>
          <a:p>
            <a:r>
              <a:rPr lang="en-US" u="sng" dirty="0" smtClean="0"/>
              <a:t>’</a:t>
            </a:r>
            <a:r>
              <a:rPr lang="en-US" u="sng" dirty="0" err="1" smtClean="0"/>
              <a:t>hypoglycemique</a:t>
            </a:r>
            <a:r>
              <a:rPr lang="en-US" dirty="0" smtClean="0"/>
              <a:t>,’: [‘</a:t>
            </a:r>
            <a:r>
              <a:rPr lang="en-US" b="1" dirty="0" err="1" smtClean="0"/>
              <a:t>hypoglycemique</a:t>
            </a:r>
            <a:r>
              <a:rPr lang="en-US" dirty="0" smtClean="0"/>
              <a:t>’: 93, ‘</a:t>
            </a:r>
            <a:r>
              <a:rPr lang="en-US" dirty="0" err="1" smtClean="0"/>
              <a:t>hypoglycemiques</a:t>
            </a:r>
            <a:r>
              <a:rPr lang="en-US" dirty="0" smtClean="0"/>
              <a:t>’: 90,  ‘</a:t>
            </a:r>
            <a:r>
              <a:rPr lang="en-US" dirty="0" err="1" smtClean="0"/>
              <a:t>hypoglycemie</a:t>
            </a:r>
            <a:r>
              <a:rPr lang="en-US" dirty="0" smtClean="0"/>
              <a:t>’: 85, ‘hypoglycemia’: 80, ‘hypoglycemic’: 80]</a:t>
            </a:r>
          </a:p>
          <a:p>
            <a:r>
              <a:rPr lang="en-US" dirty="0" smtClean="0"/>
              <a:t>‘</a:t>
            </a:r>
            <a:r>
              <a:rPr lang="en-US" u="sng" dirty="0" err="1" smtClean="0"/>
              <a:t>jours</a:t>
            </a:r>
            <a:r>
              <a:rPr lang="en-US" dirty="0" smtClean="0"/>
              <a:t>,’: [‘</a:t>
            </a:r>
            <a:r>
              <a:rPr lang="en-US" b="1" dirty="0" err="1" smtClean="0"/>
              <a:t>jours</a:t>
            </a:r>
            <a:r>
              <a:rPr lang="en-US" dirty="0" smtClean="0"/>
              <a:t>’: 100, ‘jour(s)’: 91, ‘jour’: 89, ‘ours’: 89, ‘</a:t>
            </a:r>
            <a:r>
              <a:rPr lang="en-US" dirty="0" err="1" smtClean="0"/>
              <a:t>joues</a:t>
            </a:r>
            <a:r>
              <a:rPr lang="en-US" dirty="0" smtClean="0"/>
              <a:t>’: 80]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6836" y="1078646"/>
            <a:ext cx="2007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“OCR OUTPUT”</a:t>
            </a:r>
            <a:endParaRPr lang="en-CA" sz="20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72" y="951780"/>
            <a:ext cx="2008799" cy="737968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2315828" y="1170647"/>
            <a:ext cx="1323666" cy="245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Text Processing</a:t>
            </a:r>
            <a:endParaRPr lang="en-CA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4244215" y="1078646"/>
            <a:ext cx="1758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OCR word list</a:t>
            </a:r>
            <a:endParaRPr lang="en-CA" sz="20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36137">
            <a:off x="5688669" y="1656043"/>
            <a:ext cx="2008799" cy="737968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 rot="2636137">
            <a:off x="6038825" y="1874910"/>
            <a:ext cx="1323666" cy="245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Fuzzy Matching</a:t>
            </a:r>
            <a:endParaRPr lang="en-CA" sz="11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623" y="4028450"/>
            <a:ext cx="2008799" cy="737968"/>
          </a:xfrm>
          <a:prstGeom prst="rect">
            <a:avLst/>
          </a:prstGeom>
        </p:spPr>
      </p:pic>
      <p:sp>
        <p:nvSpPr>
          <p:cNvPr id="16" name="Left Arrow 15"/>
          <p:cNvSpPr/>
          <p:nvPr/>
        </p:nvSpPr>
        <p:spPr>
          <a:xfrm>
            <a:off x="3065668" y="4257306"/>
            <a:ext cx="1982709" cy="2802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Filter FM by </a:t>
            </a:r>
            <a:r>
              <a:rPr lang="en-US" sz="1050" dirty="0" err="1" smtClean="0"/>
              <a:t>best_score</a:t>
            </a:r>
            <a:r>
              <a:rPr lang="en-US" sz="1050" dirty="0" smtClean="0"/>
              <a:t>  &gt;= 80</a:t>
            </a:r>
            <a:endParaRPr lang="en-CA" sz="10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02" y="3985261"/>
            <a:ext cx="2008799" cy="737968"/>
          </a:xfrm>
          <a:prstGeom prst="rect">
            <a:avLst/>
          </a:prstGeom>
        </p:spPr>
      </p:pic>
      <p:sp>
        <p:nvSpPr>
          <p:cNvPr id="18" name="Left Arrow 17"/>
          <p:cNvSpPr/>
          <p:nvPr/>
        </p:nvSpPr>
        <p:spPr>
          <a:xfrm>
            <a:off x="424947" y="4214117"/>
            <a:ext cx="1982709" cy="2802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2</a:t>
            </a:r>
            <a:r>
              <a:rPr lang="en-US" sz="1050" baseline="30000" dirty="0" smtClean="0"/>
              <a:t>nd</a:t>
            </a:r>
            <a:r>
              <a:rPr lang="en-US" sz="1050" dirty="0" smtClean="0"/>
              <a:t> round Fuzzy Matching</a:t>
            </a:r>
            <a:endParaRPr lang="en-CA" sz="1050" dirty="0"/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146837" y="4952085"/>
            <a:ext cx="3705871" cy="1196928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825" kern="120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825" kern="1200">
                <a:solidFill>
                  <a:schemeClr val="tx1"/>
                </a:solidFill>
                <a:latin typeface="Arial MT Std" panose="020B0402020200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Re-score Top 5 matches based on 2</a:t>
            </a:r>
            <a:r>
              <a:rPr lang="en-US" baseline="30000" dirty="0" smtClean="0"/>
              <a:t>nd</a:t>
            </a:r>
            <a:r>
              <a:rPr lang="en-US" dirty="0" smtClean="0"/>
              <a:t> criteria </a:t>
            </a:r>
          </a:p>
          <a:p>
            <a:pPr lvl="1"/>
            <a:r>
              <a:rPr lang="en-US" dirty="0" smtClean="0"/>
              <a:t>(fuzzy ratio scoring)</a:t>
            </a:r>
          </a:p>
          <a:p>
            <a:r>
              <a:rPr lang="en-US" dirty="0" smtClean="0"/>
              <a:t>Use OCR word + top scoring fuzzy matched word for word </a:t>
            </a:r>
            <a:r>
              <a:rPr lang="en-US" dirty="0" err="1" smtClean="0"/>
              <a:t>embeddings</a:t>
            </a:r>
            <a:r>
              <a:rPr lang="en-US" dirty="0" smtClean="0"/>
              <a:t> (downstream word classification)</a:t>
            </a:r>
          </a:p>
          <a:p>
            <a:endParaRPr lang="en-US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019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815" y="425511"/>
            <a:ext cx="3264340" cy="414149"/>
          </a:xfrm>
        </p:spPr>
        <p:txBody>
          <a:bodyPr/>
          <a:lstStyle/>
          <a:p>
            <a:r>
              <a:rPr lang="en-US" b="1" dirty="0" smtClean="0"/>
              <a:t>Pre Word Classification Pipeline</a:t>
            </a:r>
            <a:endParaRPr lang="en-CA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54055" y="1220780"/>
            <a:ext cx="3886200" cy="4114133"/>
          </a:xfrm>
        </p:spPr>
        <p:txBody>
          <a:bodyPr>
            <a:normAutofit/>
          </a:bodyPr>
          <a:lstStyle/>
          <a:p>
            <a:r>
              <a:rPr lang="en-US" dirty="0" smtClean="0"/>
              <a:t>63.4% of OCR words are perfectly matched to Master vocabulary (have seen over 80% for some images)</a:t>
            </a:r>
          </a:p>
          <a:p>
            <a:r>
              <a:rPr lang="en-US" dirty="0" smtClean="0"/>
              <a:t>In-exact matches are mostly improvements (as we would hope), </a:t>
            </a:r>
            <a:r>
              <a:rPr lang="en-US" dirty="0" err="1" smtClean="0"/>
              <a:t>eg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‘opening.’ - ‘opening’</a:t>
            </a:r>
          </a:p>
          <a:p>
            <a:pPr lvl="1"/>
            <a:r>
              <a:rPr lang="en-US" dirty="0" smtClean="0"/>
              <a:t>‘tonsillitis,’ - ‘tonsillitis’</a:t>
            </a:r>
          </a:p>
          <a:p>
            <a:pPr lvl="1"/>
            <a:r>
              <a:rPr lang="en-US" dirty="0" smtClean="0"/>
              <a:t>‘use:’ - ‘use’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ingredientsi</a:t>
            </a:r>
            <a:r>
              <a:rPr lang="en-US" dirty="0" smtClean="0"/>
              <a:t>’ – ‘ingredients’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montreal</a:t>
            </a:r>
            <a:r>
              <a:rPr lang="en-US" dirty="0" smtClean="0"/>
              <a:t>.’  - ‘</a:t>
            </a:r>
            <a:r>
              <a:rPr lang="en-US" dirty="0" err="1" smtClean="0"/>
              <a:t>montreal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biotorce</a:t>
            </a:r>
            <a:r>
              <a:rPr lang="en-US" dirty="0" smtClean="0"/>
              <a:t>’ – ‘</a:t>
            </a:r>
            <a:r>
              <a:rPr lang="en-US" dirty="0" err="1" smtClean="0"/>
              <a:t>bioforce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avogel</a:t>
            </a:r>
            <a:r>
              <a:rPr lang="en-US" dirty="0" smtClean="0"/>
              <a:t>’ – ‘</a:t>
            </a:r>
            <a:r>
              <a:rPr lang="en-US" dirty="0" err="1" smtClean="0"/>
              <a:t>vogel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‘drops)’ – ‘drop(s)’</a:t>
            </a:r>
          </a:p>
          <a:p>
            <a:pPr lvl="1"/>
            <a:r>
              <a:rPr lang="en-US" dirty="0" smtClean="0"/>
              <a:t>‘ethanol’ – ‘ethanol’</a:t>
            </a:r>
          </a:p>
          <a:p>
            <a:pPr lvl="1"/>
            <a:r>
              <a:rPr lang="en-US" dirty="0" smtClean="0"/>
              <a:t>‘ml),’ – ‘ml’</a:t>
            </a:r>
          </a:p>
          <a:p>
            <a:pPr lvl="1"/>
            <a:r>
              <a:rPr lang="en-US" dirty="0" smtClean="0"/>
              <a:t>‘nonmedicinal’ – ‘non-medicinal’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produit</a:t>
            </a:r>
            <a:r>
              <a:rPr lang="en-US" dirty="0" smtClean="0"/>
              <a:t>.’ – ‘</a:t>
            </a:r>
            <a:r>
              <a:rPr lang="en-US" dirty="0" err="1" smtClean="0"/>
              <a:t>produit</a:t>
            </a:r>
            <a:r>
              <a:rPr lang="en-US" dirty="0" smtClean="0"/>
              <a:t>’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ccertified</a:t>
            </a:r>
            <a:r>
              <a:rPr lang="en-US" dirty="0" smtClean="0"/>
              <a:t>’ – ‘certified’</a:t>
            </a:r>
          </a:p>
          <a:p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955"/>
            <a:ext cx="2008799" cy="737968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128416" y="1381770"/>
            <a:ext cx="1880384" cy="3564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</a:t>
            </a:r>
            <a:r>
              <a:rPr lang="en-US" sz="1100" baseline="30000" dirty="0"/>
              <a:t>nd</a:t>
            </a:r>
            <a:r>
              <a:rPr lang="en-US" sz="1100" dirty="0"/>
              <a:t> round Fuzzy </a:t>
            </a:r>
            <a:r>
              <a:rPr lang="en-US" sz="1100" dirty="0" smtClean="0"/>
              <a:t>Matching</a:t>
            </a:r>
            <a:endParaRPr lang="en-CA" sz="11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73" y="101024"/>
            <a:ext cx="1745298" cy="2327064"/>
          </a:xfrm>
          <a:prstGeom prst="rect">
            <a:avLst/>
          </a:prstGeom>
        </p:spPr>
      </p:pic>
      <p:pic>
        <p:nvPicPr>
          <p:cNvPr id="12" name="Content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570" y="2886851"/>
            <a:ext cx="1841131" cy="245484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175331" y="2996697"/>
            <a:ext cx="3014804" cy="151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175331" y="2191103"/>
            <a:ext cx="3130816" cy="9572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318113" y="2339770"/>
            <a:ext cx="2988034" cy="6311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5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846" y="1107915"/>
            <a:ext cx="7886700" cy="538544"/>
          </a:xfrm>
        </p:spPr>
        <p:txBody>
          <a:bodyPr/>
          <a:lstStyle/>
          <a:p>
            <a:r>
              <a:rPr lang="en-US" dirty="0" smtClean="0"/>
              <a:t>Recap                                  /                                Next Steps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Up until now:</a:t>
            </a:r>
          </a:p>
          <a:p>
            <a:pPr lvl="1"/>
            <a:r>
              <a:rPr lang="en-US" dirty="0" smtClean="0"/>
              <a:t>We can receive images</a:t>
            </a:r>
          </a:p>
          <a:p>
            <a:pPr lvl="1"/>
            <a:r>
              <a:rPr lang="en-US" dirty="0" smtClean="0"/>
              <a:t>Perform OCR on images</a:t>
            </a:r>
          </a:p>
          <a:p>
            <a:pPr lvl="1"/>
            <a:r>
              <a:rPr lang="en-US" dirty="0" smtClean="0"/>
              <a:t>Do processing of extracted OCR</a:t>
            </a:r>
          </a:p>
          <a:p>
            <a:pPr lvl="1"/>
            <a:r>
              <a:rPr lang="en-US" dirty="0" smtClean="0"/>
              <a:t>Map list of words to (</a:t>
            </a:r>
            <a:r>
              <a:rPr lang="en-US" dirty="0" err="1" smtClean="0"/>
              <a:t>x,y</a:t>
            </a:r>
            <a:r>
              <a:rPr lang="en-US" dirty="0" smtClean="0"/>
              <a:t>) locations on image</a:t>
            </a:r>
          </a:p>
          <a:p>
            <a:pPr lvl="1"/>
            <a:r>
              <a:rPr lang="en-US" dirty="0" smtClean="0"/>
              <a:t>Using fuzzy matching, map </a:t>
            </a:r>
            <a:r>
              <a:rPr lang="en-US" dirty="0" err="1" smtClean="0"/>
              <a:t>ocr</a:t>
            </a:r>
            <a:r>
              <a:rPr lang="en-US" dirty="0" smtClean="0"/>
              <a:t> word to highest scoring matched word in master vocabulary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Test out multiple word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lvl="1"/>
            <a:r>
              <a:rPr lang="en-US" dirty="0" err="1" smtClean="0"/>
              <a:t>Pubmed</a:t>
            </a:r>
            <a:endParaRPr lang="en-US" dirty="0" smtClean="0"/>
          </a:p>
          <a:p>
            <a:pPr lvl="1"/>
            <a:r>
              <a:rPr lang="en-US" dirty="0" smtClean="0"/>
              <a:t>Bio Medical</a:t>
            </a:r>
          </a:p>
          <a:p>
            <a:pPr lvl="1"/>
            <a:r>
              <a:rPr lang="en-US" dirty="0" smtClean="0"/>
              <a:t>Wikipedia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Get word </a:t>
            </a:r>
            <a:r>
              <a:rPr lang="en-US" dirty="0" err="1" smtClean="0"/>
              <a:t>embeddings</a:t>
            </a:r>
            <a:r>
              <a:rPr lang="en-US" dirty="0" smtClean="0"/>
              <a:t> from OCR text  + top fuzzy matched word</a:t>
            </a:r>
          </a:p>
          <a:p>
            <a:r>
              <a:rPr lang="en-US" dirty="0" smtClean="0"/>
              <a:t>Concatenate word </a:t>
            </a:r>
            <a:r>
              <a:rPr lang="en-US" dirty="0" err="1" smtClean="0"/>
              <a:t>embeddings</a:t>
            </a:r>
            <a:r>
              <a:rPr lang="en-US" dirty="0" smtClean="0"/>
              <a:t> (as input)</a:t>
            </a:r>
          </a:p>
          <a:p>
            <a:r>
              <a:rPr lang="en-US" dirty="0" smtClean="0"/>
              <a:t>Build word classifier</a:t>
            </a:r>
          </a:p>
          <a:p>
            <a:pPr lvl="1"/>
            <a:r>
              <a:rPr lang="en-US" dirty="0" smtClean="0"/>
              <a:t>Deep metric learning</a:t>
            </a:r>
          </a:p>
          <a:p>
            <a:pPr lvl="1"/>
            <a:r>
              <a:rPr lang="en-US" dirty="0" smtClean="0"/>
              <a:t>Character n-grams</a:t>
            </a:r>
            <a:endParaRPr lang="en-US" dirty="0"/>
          </a:p>
          <a:p>
            <a:r>
              <a:rPr lang="en-US" dirty="0" smtClean="0"/>
              <a:t>Generate proposals to user</a:t>
            </a:r>
          </a:p>
          <a:p>
            <a:r>
              <a:rPr lang="en-US" dirty="0" smtClean="0"/>
              <a:t>Have user confirm/correct proposals</a:t>
            </a:r>
          </a:p>
          <a:p>
            <a:r>
              <a:rPr lang="en-US" dirty="0" smtClean="0"/>
              <a:t>Do database logic/back end</a:t>
            </a:r>
          </a:p>
          <a:p>
            <a:r>
              <a:rPr lang="en-US" dirty="0" smtClean="0"/>
              <a:t>Produce final output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761FF-D525-D64B-8909-8CF25B3FD48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5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3EAC6E9-255A-484E-A669-E02DDDC13278}" vid="{3201416B-F19C-BE45-84D4-6EBE33D2DD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Presentation-1</Template>
  <TotalTime>90444</TotalTime>
  <Words>608</Words>
  <Application>Microsoft Office PowerPoint</Application>
  <PresentationFormat>On-screen Show (4:3)</PresentationFormat>
  <Paragraphs>99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MT Std</vt:lpstr>
      <vt:lpstr>Calibri</vt:lpstr>
      <vt:lpstr>Office Theme</vt:lpstr>
      <vt:lpstr>Fuzzy Matching Strategy</vt:lpstr>
      <vt:lpstr>Fuzzy Matching Strategy</vt:lpstr>
      <vt:lpstr>Build Master Vocabulary</vt:lpstr>
      <vt:lpstr>Pre Word Classification Pipeline</vt:lpstr>
      <vt:lpstr>Pre Word Classification Pipeline</vt:lpstr>
      <vt:lpstr>Pre Word Classification Pipeline</vt:lpstr>
      <vt:lpstr>Recap                                  /                                Next Steps</vt:lpstr>
    </vt:vector>
  </TitlesOfParts>
  <Company>StatCan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Livestock Traceability</dc:title>
  <dc:creator>Molladavoudi, Saeid - ESD/DSE</dc:creator>
  <cp:lastModifiedBy>Denis, Nicholas - ESD/DSE</cp:lastModifiedBy>
  <cp:revision>394</cp:revision>
  <dcterms:created xsi:type="dcterms:W3CDTF">2019-04-18T18:39:13Z</dcterms:created>
  <dcterms:modified xsi:type="dcterms:W3CDTF">2019-12-16T19:48:05Z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